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6" autoAdjust="0"/>
    <p:restoredTop sz="94660"/>
  </p:normalViewPr>
  <p:slideViewPr>
    <p:cSldViewPr snapToGrid="0">
      <p:cViewPr varScale="1">
        <p:scale>
          <a:sx n="84" d="100"/>
          <a:sy n="84" d="100"/>
        </p:scale>
        <p:origin x="53" y="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7/14/2019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7/14/2019</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626DA-897B-4369-8699-10C53FC06329}"/>
              </a:ext>
            </a:extLst>
          </p:cNvPr>
          <p:cNvSpPr>
            <a:spLocks noGrp="1"/>
          </p:cNvSpPr>
          <p:nvPr>
            <p:ph type="ctrTitle"/>
          </p:nvPr>
        </p:nvSpPr>
        <p:spPr/>
        <p:txBody>
          <a:bodyPr>
            <a:normAutofit fontScale="90000"/>
          </a:bodyPr>
          <a:lstStyle/>
          <a:p>
            <a:r>
              <a:rPr lang="en-US" b="1" dirty="0"/>
              <a:t>Potential Ice Cream Shop Locations in the Greater Rochester Area</a:t>
            </a:r>
            <a:br>
              <a:rPr lang="en-US" b="1" dirty="0"/>
            </a:br>
            <a:endParaRPr lang="en-US" dirty="0"/>
          </a:p>
        </p:txBody>
      </p:sp>
      <p:sp>
        <p:nvSpPr>
          <p:cNvPr id="3" name="Subtitle 2">
            <a:extLst>
              <a:ext uri="{FF2B5EF4-FFF2-40B4-BE49-F238E27FC236}">
                <a16:creationId xmlns:a16="http://schemas.microsoft.com/office/drawing/2014/main" id="{0F839024-6781-436B-B99E-02B1A1820FB6}"/>
              </a:ext>
            </a:extLst>
          </p:cNvPr>
          <p:cNvSpPr>
            <a:spLocks noGrp="1"/>
          </p:cNvSpPr>
          <p:nvPr>
            <p:ph type="subTitle" idx="1"/>
          </p:nvPr>
        </p:nvSpPr>
        <p:spPr/>
        <p:txBody>
          <a:bodyPr/>
          <a:lstStyle/>
          <a:p>
            <a:r>
              <a:rPr lang="en-US" dirty="0"/>
              <a:t>Capstone Project </a:t>
            </a:r>
          </a:p>
        </p:txBody>
      </p:sp>
    </p:spTree>
    <p:extLst>
      <p:ext uri="{BB962C8B-B14F-4D97-AF65-F5344CB8AC3E}">
        <p14:creationId xmlns:p14="http://schemas.microsoft.com/office/powerpoint/2010/main" val="3614813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2FC85-0030-488A-92A0-215F251C30CB}"/>
              </a:ext>
            </a:extLst>
          </p:cNvPr>
          <p:cNvSpPr>
            <a:spLocks noGrp="1"/>
          </p:cNvSpPr>
          <p:nvPr>
            <p:ph type="title"/>
          </p:nvPr>
        </p:nvSpPr>
        <p:spPr/>
        <p:txBody>
          <a:bodyPr/>
          <a:lstStyle/>
          <a:p>
            <a:r>
              <a:rPr lang="en-US" dirty="0"/>
              <a:t>Background and Motivation</a:t>
            </a:r>
          </a:p>
        </p:txBody>
      </p:sp>
      <p:sp>
        <p:nvSpPr>
          <p:cNvPr id="3" name="TextBox 2">
            <a:extLst>
              <a:ext uri="{FF2B5EF4-FFF2-40B4-BE49-F238E27FC236}">
                <a16:creationId xmlns:a16="http://schemas.microsoft.com/office/drawing/2014/main" id="{9DA3FD71-E6B5-4030-9684-045BEB480B66}"/>
              </a:ext>
            </a:extLst>
          </p:cNvPr>
          <p:cNvSpPr txBox="1"/>
          <p:nvPr/>
        </p:nvSpPr>
        <p:spPr>
          <a:xfrm>
            <a:off x="1456765" y="1851213"/>
            <a:ext cx="8520953" cy="3416320"/>
          </a:xfrm>
          <a:prstGeom prst="rect">
            <a:avLst/>
          </a:prstGeom>
          <a:noFill/>
        </p:spPr>
        <p:txBody>
          <a:bodyPr wrap="square" rtlCol="0">
            <a:spAutoFit/>
          </a:bodyPr>
          <a:lstStyle/>
          <a:p>
            <a:r>
              <a:rPr lang="en-US" dirty="0"/>
              <a:t>The goal is to provide to owners of new ice cream shops promising locations to promote and sell their new artisan ice cream products.</a:t>
            </a:r>
          </a:p>
          <a:p>
            <a:endParaRPr lang="en-US" dirty="0"/>
          </a:p>
          <a:p>
            <a:r>
              <a:rPr lang="en-US" dirty="0"/>
              <a:t>The constraint is that the locations should be within the greater Rochester area in upstate New York to keep the work commute for the owners within reasonable bounds.</a:t>
            </a:r>
          </a:p>
          <a:p>
            <a:endParaRPr lang="en-US" dirty="0"/>
          </a:p>
          <a:p>
            <a:r>
              <a:rPr lang="en-US" dirty="0"/>
              <a:t>The challenge is that there are already a number of well-established ice cream parlors. Even though we expect that the new owners would not shy away from competition by just setting up business in popular locations, it may be prudent to examine how many ice</a:t>
            </a:r>
          </a:p>
          <a:p>
            <a:r>
              <a:rPr lang="en-US" dirty="0"/>
              <a:t>cream shops some particular locations can support, what makes them special, and, if there are locations with similar characteristics that are not discovered yet by the ice cream business.</a:t>
            </a:r>
          </a:p>
        </p:txBody>
      </p:sp>
    </p:spTree>
    <p:extLst>
      <p:ext uri="{BB962C8B-B14F-4D97-AF65-F5344CB8AC3E}">
        <p14:creationId xmlns:p14="http://schemas.microsoft.com/office/powerpoint/2010/main" val="716986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29712-C3F3-456D-9FF7-AB316D04FBEE}"/>
              </a:ext>
            </a:extLst>
          </p:cNvPr>
          <p:cNvSpPr>
            <a:spLocks noGrp="1"/>
          </p:cNvSpPr>
          <p:nvPr>
            <p:ph type="title"/>
          </p:nvPr>
        </p:nvSpPr>
        <p:spPr>
          <a:xfrm>
            <a:off x="913775" y="618518"/>
            <a:ext cx="10364451" cy="869624"/>
          </a:xfrm>
        </p:spPr>
        <p:txBody>
          <a:bodyPr/>
          <a:lstStyle/>
          <a:p>
            <a:r>
              <a:rPr lang="en-US" dirty="0"/>
              <a:t>Methodology</a:t>
            </a:r>
          </a:p>
        </p:txBody>
      </p:sp>
      <p:sp>
        <p:nvSpPr>
          <p:cNvPr id="3" name="TextBox 2">
            <a:extLst>
              <a:ext uri="{FF2B5EF4-FFF2-40B4-BE49-F238E27FC236}">
                <a16:creationId xmlns:a16="http://schemas.microsoft.com/office/drawing/2014/main" id="{5566AB97-D2E5-4EC0-AF30-F46855E42313}"/>
              </a:ext>
            </a:extLst>
          </p:cNvPr>
          <p:cNvSpPr txBox="1"/>
          <p:nvPr/>
        </p:nvSpPr>
        <p:spPr>
          <a:xfrm>
            <a:off x="1931895" y="1712257"/>
            <a:ext cx="8565776" cy="2862322"/>
          </a:xfrm>
          <a:prstGeom prst="rect">
            <a:avLst/>
          </a:prstGeom>
          <a:noFill/>
        </p:spPr>
        <p:txBody>
          <a:bodyPr wrap="square" rtlCol="0">
            <a:spAutoFit/>
          </a:bodyPr>
          <a:lstStyle/>
          <a:p>
            <a:r>
              <a:rPr lang="en-US" dirty="0"/>
              <a:t>Venues from the API Foursquare were explored with the query ‘ice cream’ for the whole Rochester area. Because ‘explore’ was employed, a lot of hits were obtained with categories ranging from ‘Ice Cream Shops’, ‘Frozen Yogurt’, ‘Farms’, ‘Creperies’, ‘Dessert Shops’, etc., to name a few examples. This was done on purpose to me more inclusive.</a:t>
            </a:r>
          </a:p>
          <a:p>
            <a:endParaRPr lang="en-US" dirty="0"/>
          </a:p>
          <a:p>
            <a:r>
              <a:rPr lang="en-US" dirty="0"/>
              <a:t>These results were searched for unique terms to obtain a set of keys to filter down the data.</a:t>
            </a:r>
          </a:p>
          <a:p>
            <a:endParaRPr lang="en-US" dirty="0"/>
          </a:p>
          <a:p>
            <a:endParaRPr lang="en-US" dirty="0"/>
          </a:p>
          <a:p>
            <a:r>
              <a:rPr lang="en-US" dirty="0"/>
              <a:t>Two more groups were generated: locations that are associated in a very broad sense with coffee, café, latte, etc., and beer, beer garden, brewery, etc. </a:t>
            </a:r>
          </a:p>
        </p:txBody>
      </p:sp>
    </p:spTree>
    <p:extLst>
      <p:ext uri="{BB962C8B-B14F-4D97-AF65-F5344CB8AC3E}">
        <p14:creationId xmlns:p14="http://schemas.microsoft.com/office/powerpoint/2010/main" val="2634734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5B1CE-F684-44E7-B9B8-053C231136D3}"/>
              </a:ext>
            </a:extLst>
          </p:cNvPr>
          <p:cNvSpPr>
            <a:spLocks noGrp="1"/>
          </p:cNvSpPr>
          <p:nvPr>
            <p:ph type="title"/>
          </p:nvPr>
        </p:nvSpPr>
        <p:spPr>
          <a:xfrm>
            <a:off x="913775" y="618517"/>
            <a:ext cx="10364451" cy="1210283"/>
          </a:xfrm>
        </p:spPr>
        <p:txBody>
          <a:bodyPr/>
          <a:lstStyle/>
          <a:p>
            <a:r>
              <a:rPr lang="en-US" dirty="0"/>
              <a:t>Why tow additional groups?</a:t>
            </a:r>
          </a:p>
        </p:txBody>
      </p:sp>
      <p:sp>
        <p:nvSpPr>
          <p:cNvPr id="3" name="TextBox 2">
            <a:extLst>
              <a:ext uri="{FF2B5EF4-FFF2-40B4-BE49-F238E27FC236}">
                <a16:creationId xmlns:a16="http://schemas.microsoft.com/office/drawing/2014/main" id="{3FD59726-6393-4778-AC57-A2509EF601B6}"/>
              </a:ext>
            </a:extLst>
          </p:cNvPr>
          <p:cNvSpPr txBox="1"/>
          <p:nvPr/>
        </p:nvSpPr>
        <p:spPr>
          <a:xfrm>
            <a:off x="1416424" y="2111188"/>
            <a:ext cx="8601635" cy="3693319"/>
          </a:xfrm>
          <a:prstGeom prst="rect">
            <a:avLst/>
          </a:prstGeom>
          <a:noFill/>
        </p:spPr>
        <p:txBody>
          <a:bodyPr wrap="square" rtlCol="0">
            <a:spAutoFit/>
          </a:bodyPr>
          <a:lstStyle/>
          <a:p>
            <a:r>
              <a:rPr lang="en-US" dirty="0"/>
              <a:t>A visit to the small village of Fairport revealed serval coffee shops, breweries, and ice cream parlors co-exits. For example there are two breweries plus pubs, four ice cream shops, and at least three coffee shops.</a:t>
            </a:r>
          </a:p>
          <a:p>
            <a:endParaRPr lang="en-US" dirty="0"/>
          </a:p>
          <a:p>
            <a:r>
              <a:rPr lang="en-US" dirty="0"/>
              <a:t>This led to the hypothesis that maybe the underlying economics of the town can</a:t>
            </a:r>
          </a:p>
          <a:p>
            <a:r>
              <a:rPr lang="en-US" dirty="0"/>
              <a:t>support different venues that typically tourist or locals in their leisure time enjoy. Hence, one may argue, if one of the venues in another location or town is missing or is under-represented, e.g., ice cream parlors, maybe there is enough demand to support new business for the missing venue if the other venues are going strong.</a:t>
            </a:r>
          </a:p>
          <a:p>
            <a:endParaRPr lang="en-US" dirty="0"/>
          </a:p>
          <a:p>
            <a:r>
              <a:rPr lang="en-US" dirty="0"/>
              <a:t>In essence the other venues are surrogates.</a:t>
            </a:r>
          </a:p>
          <a:p>
            <a:endParaRPr lang="en-US" dirty="0"/>
          </a:p>
          <a:p>
            <a:r>
              <a:rPr lang="en-US" dirty="0"/>
              <a:t>The three groups are ‘Ice Cream’,  and surrogates ‘Coffee’ and ‘Beer’</a:t>
            </a:r>
          </a:p>
        </p:txBody>
      </p:sp>
    </p:spTree>
    <p:extLst>
      <p:ext uri="{BB962C8B-B14F-4D97-AF65-F5344CB8AC3E}">
        <p14:creationId xmlns:p14="http://schemas.microsoft.com/office/powerpoint/2010/main" val="3777940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A5E4F-9EF4-4471-B1E5-36E302961158}"/>
              </a:ext>
            </a:extLst>
          </p:cNvPr>
          <p:cNvSpPr>
            <a:spLocks noGrp="1"/>
          </p:cNvSpPr>
          <p:nvPr>
            <p:ph type="title"/>
          </p:nvPr>
        </p:nvSpPr>
        <p:spPr>
          <a:xfrm>
            <a:off x="913775" y="618518"/>
            <a:ext cx="10364451" cy="914448"/>
          </a:xfrm>
        </p:spPr>
        <p:txBody>
          <a:bodyPr/>
          <a:lstStyle/>
          <a:p>
            <a:r>
              <a:rPr lang="en-US" dirty="0"/>
              <a:t>Locations for analysis (after Filtering)</a:t>
            </a:r>
          </a:p>
        </p:txBody>
      </p:sp>
      <p:pic>
        <p:nvPicPr>
          <p:cNvPr id="4" name="Picture 3">
            <a:extLst>
              <a:ext uri="{FF2B5EF4-FFF2-40B4-BE49-F238E27FC236}">
                <a16:creationId xmlns:a16="http://schemas.microsoft.com/office/drawing/2014/main" id="{4EFB863C-39D5-438D-A10A-8DD83A67ED0E}"/>
              </a:ext>
            </a:extLst>
          </p:cNvPr>
          <p:cNvPicPr>
            <a:picLocks noChangeAspect="1"/>
          </p:cNvPicPr>
          <p:nvPr/>
        </p:nvPicPr>
        <p:blipFill>
          <a:blip r:embed="rId2"/>
          <a:stretch>
            <a:fillRect/>
          </a:stretch>
        </p:blipFill>
        <p:spPr>
          <a:xfrm>
            <a:off x="2086456" y="1532966"/>
            <a:ext cx="7478885" cy="4538887"/>
          </a:xfrm>
          <a:prstGeom prst="rect">
            <a:avLst/>
          </a:prstGeom>
        </p:spPr>
      </p:pic>
    </p:spTree>
    <p:extLst>
      <p:ext uri="{BB962C8B-B14F-4D97-AF65-F5344CB8AC3E}">
        <p14:creationId xmlns:p14="http://schemas.microsoft.com/office/powerpoint/2010/main" val="3532338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3CDFD-D5A8-4930-934C-B6FC22CD1CC0}"/>
              </a:ext>
            </a:extLst>
          </p:cNvPr>
          <p:cNvSpPr>
            <a:spLocks noGrp="1"/>
          </p:cNvSpPr>
          <p:nvPr>
            <p:ph type="title"/>
          </p:nvPr>
        </p:nvSpPr>
        <p:spPr>
          <a:xfrm>
            <a:off x="913775" y="618517"/>
            <a:ext cx="10364451" cy="600683"/>
          </a:xfrm>
        </p:spPr>
        <p:txBody>
          <a:bodyPr/>
          <a:lstStyle/>
          <a:p>
            <a:r>
              <a:rPr lang="en-US" dirty="0"/>
              <a:t>Quality check: How well did Foursquare do?</a:t>
            </a:r>
          </a:p>
        </p:txBody>
      </p:sp>
      <p:pic>
        <p:nvPicPr>
          <p:cNvPr id="3" name="Picture 2">
            <a:extLst>
              <a:ext uri="{FF2B5EF4-FFF2-40B4-BE49-F238E27FC236}">
                <a16:creationId xmlns:a16="http://schemas.microsoft.com/office/drawing/2014/main" id="{2A26B9CF-446A-48DF-B62D-DC48489D0127}"/>
              </a:ext>
            </a:extLst>
          </p:cNvPr>
          <p:cNvPicPr>
            <a:picLocks noChangeAspect="1"/>
          </p:cNvPicPr>
          <p:nvPr/>
        </p:nvPicPr>
        <p:blipFill>
          <a:blip r:embed="rId2"/>
          <a:stretch>
            <a:fillRect/>
          </a:stretch>
        </p:blipFill>
        <p:spPr>
          <a:xfrm>
            <a:off x="614043" y="1970552"/>
            <a:ext cx="5637313" cy="3390342"/>
          </a:xfrm>
          <a:prstGeom prst="rect">
            <a:avLst/>
          </a:prstGeom>
        </p:spPr>
      </p:pic>
      <p:sp>
        <p:nvSpPr>
          <p:cNvPr id="4" name="TextBox 3">
            <a:extLst>
              <a:ext uri="{FF2B5EF4-FFF2-40B4-BE49-F238E27FC236}">
                <a16:creationId xmlns:a16="http://schemas.microsoft.com/office/drawing/2014/main" id="{401DE31C-7255-4B7C-A68F-689E25AEC291}"/>
              </a:ext>
            </a:extLst>
          </p:cNvPr>
          <p:cNvSpPr txBox="1"/>
          <p:nvPr/>
        </p:nvSpPr>
        <p:spPr>
          <a:xfrm>
            <a:off x="6517341" y="1576893"/>
            <a:ext cx="4948518" cy="4801314"/>
          </a:xfrm>
          <a:prstGeom prst="rect">
            <a:avLst/>
          </a:prstGeom>
          <a:noFill/>
        </p:spPr>
        <p:txBody>
          <a:bodyPr wrap="square" rtlCol="0">
            <a:spAutoFit/>
          </a:bodyPr>
          <a:lstStyle/>
          <a:p>
            <a:r>
              <a:rPr lang="en-US" dirty="0"/>
              <a:t>The results from Foursquare on Fairport were compared with what we know.</a:t>
            </a:r>
          </a:p>
          <a:p>
            <a:endParaRPr lang="en-US" dirty="0"/>
          </a:p>
          <a:p>
            <a:r>
              <a:rPr lang="en-US" dirty="0"/>
              <a:t>It turns out that Foursquare missed some locations of interest. The interpretation is that these missed localities have not just caught on yet, e.g., the missed brewery is fairly new, or, that they are</a:t>
            </a:r>
          </a:p>
          <a:p>
            <a:r>
              <a:rPr lang="en-US" dirty="0"/>
              <a:t>simply not that popular. </a:t>
            </a:r>
          </a:p>
          <a:p>
            <a:endParaRPr lang="en-US" dirty="0"/>
          </a:p>
          <a:p>
            <a:r>
              <a:rPr lang="en-US" dirty="0"/>
              <a:t>However, we can make the argument that if a site shows up on Foursquare it is likely to be popular. Hence, using Foursquare data should yield useful results; the downside being that we may miss some opportunities.</a:t>
            </a:r>
          </a:p>
          <a:p>
            <a:endParaRPr lang="en-US" dirty="0"/>
          </a:p>
          <a:p>
            <a:endParaRPr lang="en-US" dirty="0"/>
          </a:p>
          <a:p>
            <a:endParaRPr lang="en-US" dirty="0"/>
          </a:p>
        </p:txBody>
      </p:sp>
    </p:spTree>
    <p:extLst>
      <p:ext uri="{BB962C8B-B14F-4D97-AF65-F5344CB8AC3E}">
        <p14:creationId xmlns:p14="http://schemas.microsoft.com/office/powerpoint/2010/main" val="2381445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84AD6-CB58-4F17-8ACF-1869C2537164}"/>
              </a:ext>
            </a:extLst>
          </p:cNvPr>
          <p:cNvSpPr>
            <a:spLocks noGrp="1"/>
          </p:cNvSpPr>
          <p:nvPr>
            <p:ph type="title"/>
          </p:nvPr>
        </p:nvSpPr>
        <p:spPr>
          <a:xfrm>
            <a:off x="913775" y="618517"/>
            <a:ext cx="10364451" cy="569307"/>
          </a:xfrm>
        </p:spPr>
        <p:txBody>
          <a:bodyPr>
            <a:normAutofit fontScale="90000"/>
          </a:bodyPr>
          <a:lstStyle/>
          <a:p>
            <a:r>
              <a:rPr lang="en-US" dirty="0"/>
              <a:t>Cluster Analysis</a:t>
            </a:r>
          </a:p>
        </p:txBody>
      </p:sp>
      <p:pic>
        <p:nvPicPr>
          <p:cNvPr id="3" name="Picture 2">
            <a:extLst>
              <a:ext uri="{FF2B5EF4-FFF2-40B4-BE49-F238E27FC236}">
                <a16:creationId xmlns:a16="http://schemas.microsoft.com/office/drawing/2014/main" id="{37870FA7-C8EB-40F1-AD67-7F1B723CD638}"/>
              </a:ext>
            </a:extLst>
          </p:cNvPr>
          <p:cNvPicPr>
            <a:picLocks noChangeAspect="1"/>
          </p:cNvPicPr>
          <p:nvPr/>
        </p:nvPicPr>
        <p:blipFill>
          <a:blip r:embed="rId2"/>
          <a:stretch>
            <a:fillRect/>
          </a:stretch>
        </p:blipFill>
        <p:spPr>
          <a:xfrm>
            <a:off x="414840" y="1843573"/>
            <a:ext cx="6667278" cy="3934179"/>
          </a:xfrm>
          <a:prstGeom prst="rect">
            <a:avLst/>
          </a:prstGeom>
        </p:spPr>
      </p:pic>
      <p:sp>
        <p:nvSpPr>
          <p:cNvPr id="4" name="TextBox 3">
            <a:extLst>
              <a:ext uri="{FF2B5EF4-FFF2-40B4-BE49-F238E27FC236}">
                <a16:creationId xmlns:a16="http://schemas.microsoft.com/office/drawing/2014/main" id="{A201F638-A3B2-4A56-9EC7-4D7CA1FDEC01}"/>
              </a:ext>
            </a:extLst>
          </p:cNvPr>
          <p:cNvSpPr txBox="1"/>
          <p:nvPr/>
        </p:nvSpPr>
        <p:spPr>
          <a:xfrm>
            <a:off x="7279341" y="1999129"/>
            <a:ext cx="4325470" cy="3139321"/>
          </a:xfrm>
          <a:prstGeom prst="rect">
            <a:avLst/>
          </a:prstGeom>
          <a:noFill/>
        </p:spPr>
        <p:txBody>
          <a:bodyPr wrap="square" rtlCol="0">
            <a:spAutoFit/>
          </a:bodyPr>
          <a:lstStyle/>
          <a:p>
            <a:r>
              <a:rPr lang="en-US" dirty="0"/>
              <a:t>For each group there are distinct clusters.</a:t>
            </a:r>
          </a:p>
          <a:p>
            <a:endParaRPr lang="en-US" dirty="0"/>
          </a:p>
          <a:p>
            <a:r>
              <a:rPr lang="en-US" dirty="0"/>
              <a:t>Not surprisingly the larges cluster is in the city of Rochester; curiously enough not ‘Ice Cream’.</a:t>
            </a:r>
          </a:p>
          <a:p>
            <a:endParaRPr lang="en-US" dirty="0"/>
          </a:p>
          <a:p>
            <a:r>
              <a:rPr lang="en-US" dirty="0"/>
              <a:t>Unfortunately there is not enough solid data to examine correlations between the locations of the different groups. The idea of surrogate did not pan out.</a:t>
            </a:r>
          </a:p>
          <a:p>
            <a:endParaRPr lang="en-US" dirty="0"/>
          </a:p>
        </p:txBody>
      </p:sp>
    </p:spTree>
    <p:extLst>
      <p:ext uri="{BB962C8B-B14F-4D97-AF65-F5344CB8AC3E}">
        <p14:creationId xmlns:p14="http://schemas.microsoft.com/office/powerpoint/2010/main" val="3890854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0424E-EBA1-45C2-AC47-CCE3010CFC94}"/>
              </a:ext>
            </a:extLst>
          </p:cNvPr>
          <p:cNvSpPr>
            <a:spLocks noGrp="1"/>
          </p:cNvSpPr>
          <p:nvPr>
            <p:ph type="title"/>
          </p:nvPr>
        </p:nvSpPr>
        <p:spPr>
          <a:xfrm>
            <a:off x="712069" y="645413"/>
            <a:ext cx="10364451" cy="434834"/>
          </a:xfrm>
        </p:spPr>
        <p:txBody>
          <a:bodyPr>
            <a:normAutofit fontScale="90000"/>
          </a:bodyPr>
          <a:lstStyle/>
          <a:p>
            <a:r>
              <a:rPr lang="en-US" dirty="0"/>
              <a:t>Common Thread</a:t>
            </a:r>
          </a:p>
        </p:txBody>
      </p:sp>
      <p:sp>
        <p:nvSpPr>
          <p:cNvPr id="3" name="TextBox 2">
            <a:extLst>
              <a:ext uri="{FF2B5EF4-FFF2-40B4-BE49-F238E27FC236}">
                <a16:creationId xmlns:a16="http://schemas.microsoft.com/office/drawing/2014/main" id="{4237D2F4-DB2F-470C-A9A8-4407E8B2CECD}"/>
              </a:ext>
            </a:extLst>
          </p:cNvPr>
          <p:cNvSpPr txBox="1"/>
          <p:nvPr/>
        </p:nvSpPr>
        <p:spPr>
          <a:xfrm>
            <a:off x="1586752" y="1195589"/>
            <a:ext cx="9269505" cy="369332"/>
          </a:xfrm>
          <a:prstGeom prst="rect">
            <a:avLst/>
          </a:prstGeom>
          <a:noFill/>
        </p:spPr>
        <p:txBody>
          <a:bodyPr wrap="square" rtlCol="0">
            <a:spAutoFit/>
          </a:bodyPr>
          <a:lstStyle/>
          <a:p>
            <a:r>
              <a:rPr lang="en-US" dirty="0"/>
              <a:t>However we can pose the question what is common in the six Ice Cream clusters: </a:t>
            </a:r>
          </a:p>
        </p:txBody>
      </p:sp>
      <p:pic>
        <p:nvPicPr>
          <p:cNvPr id="4" name="Picture 3">
            <a:extLst>
              <a:ext uri="{FF2B5EF4-FFF2-40B4-BE49-F238E27FC236}">
                <a16:creationId xmlns:a16="http://schemas.microsoft.com/office/drawing/2014/main" id="{18525872-C356-4EEA-BE60-F9EC6C9BB685}"/>
              </a:ext>
            </a:extLst>
          </p:cNvPr>
          <p:cNvPicPr>
            <a:picLocks noChangeAspect="1"/>
          </p:cNvPicPr>
          <p:nvPr/>
        </p:nvPicPr>
        <p:blipFill>
          <a:blip r:embed="rId2"/>
          <a:stretch>
            <a:fillRect/>
          </a:stretch>
        </p:blipFill>
        <p:spPr>
          <a:xfrm>
            <a:off x="2561710" y="1680263"/>
            <a:ext cx="6391835" cy="2118797"/>
          </a:xfrm>
          <a:prstGeom prst="rect">
            <a:avLst/>
          </a:prstGeom>
        </p:spPr>
      </p:pic>
      <p:sp>
        <p:nvSpPr>
          <p:cNvPr id="5" name="TextBox 4">
            <a:extLst>
              <a:ext uri="{FF2B5EF4-FFF2-40B4-BE49-F238E27FC236}">
                <a16:creationId xmlns:a16="http://schemas.microsoft.com/office/drawing/2014/main" id="{7A7763D7-E926-4A07-86A9-11EF39BB0E43}"/>
              </a:ext>
            </a:extLst>
          </p:cNvPr>
          <p:cNvSpPr txBox="1"/>
          <p:nvPr/>
        </p:nvSpPr>
        <p:spPr>
          <a:xfrm>
            <a:off x="620119" y="3871165"/>
            <a:ext cx="9302987" cy="3139321"/>
          </a:xfrm>
          <a:prstGeom prst="rect">
            <a:avLst/>
          </a:prstGeom>
          <a:noFill/>
        </p:spPr>
        <p:txBody>
          <a:bodyPr wrap="square" rtlCol="0">
            <a:spAutoFit/>
          </a:bodyPr>
          <a:lstStyle/>
          <a:p>
            <a:r>
              <a:rPr lang="en-US" dirty="0"/>
              <a:t>It was found that for each of the following, two had this in common:</a:t>
            </a:r>
          </a:p>
          <a:p>
            <a:pPr marL="285750" indent="-285750">
              <a:buFont typeface="Arial" panose="020B0604020202020204" pitchFamily="34" charset="0"/>
              <a:buChar char="•"/>
            </a:pPr>
            <a:r>
              <a:rPr lang="en-US" dirty="0"/>
              <a:t>Close to water</a:t>
            </a:r>
          </a:p>
          <a:p>
            <a:pPr marL="285750" indent="-285750">
              <a:buFont typeface="Arial" panose="020B0604020202020204" pitchFamily="34" charset="0"/>
              <a:buChar char="•"/>
            </a:pPr>
            <a:r>
              <a:rPr lang="en-US" dirty="0"/>
              <a:t>At or close to shopping plazas</a:t>
            </a:r>
          </a:p>
          <a:p>
            <a:pPr marL="285750" indent="-285750">
              <a:buFont typeface="Arial" panose="020B0604020202020204" pitchFamily="34" charset="0"/>
              <a:buChar char="•"/>
            </a:pPr>
            <a:r>
              <a:rPr lang="en-US" dirty="0"/>
              <a:t>Close to parks</a:t>
            </a:r>
          </a:p>
          <a:p>
            <a:pPr marL="285750" indent="-285750">
              <a:buFont typeface="Arial" panose="020B0604020202020204" pitchFamily="34" charset="0"/>
              <a:buChar char="•"/>
            </a:pPr>
            <a:endParaRPr lang="en-US" dirty="0"/>
          </a:p>
          <a:p>
            <a:r>
              <a:rPr lang="en-US" dirty="0"/>
              <a:t>Hence, looking at the map there are at least three promising candidate locations:</a:t>
            </a:r>
          </a:p>
          <a:p>
            <a:r>
              <a:rPr lang="en-US" dirty="0" err="1"/>
              <a:t>Piffsford</a:t>
            </a:r>
            <a:r>
              <a:rPr lang="en-US" dirty="0"/>
              <a:t> Plaza, Town of Pittsford and Ontario Beach. </a:t>
            </a:r>
          </a:p>
          <a:p>
            <a:endParaRPr lang="en-US" dirty="0"/>
          </a:p>
          <a:p>
            <a:r>
              <a:rPr lang="en-US" dirty="0"/>
              <a:t>However, as a cautionary note, these locations may already have ice cream parlors; they may just not have been caught by Foursquare. Scouting out is needed.</a:t>
            </a:r>
          </a:p>
          <a:p>
            <a:endParaRPr lang="en-US" dirty="0"/>
          </a:p>
        </p:txBody>
      </p:sp>
    </p:spTree>
    <p:extLst>
      <p:ext uri="{BB962C8B-B14F-4D97-AF65-F5344CB8AC3E}">
        <p14:creationId xmlns:p14="http://schemas.microsoft.com/office/powerpoint/2010/main" val="1579257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2F7CB-0366-4306-AB6D-8B2C57977272}"/>
              </a:ext>
            </a:extLst>
          </p:cNvPr>
          <p:cNvSpPr>
            <a:spLocks noGrp="1"/>
          </p:cNvSpPr>
          <p:nvPr>
            <p:ph type="title"/>
          </p:nvPr>
        </p:nvSpPr>
        <p:spPr>
          <a:xfrm>
            <a:off x="913775" y="618518"/>
            <a:ext cx="10364451" cy="900934"/>
          </a:xfrm>
        </p:spPr>
        <p:txBody>
          <a:bodyPr/>
          <a:lstStyle/>
          <a:p>
            <a:r>
              <a:rPr lang="en-US" dirty="0"/>
              <a:t>Conclusion</a:t>
            </a:r>
          </a:p>
        </p:txBody>
      </p:sp>
      <p:sp>
        <p:nvSpPr>
          <p:cNvPr id="3" name="TextBox 2">
            <a:extLst>
              <a:ext uri="{FF2B5EF4-FFF2-40B4-BE49-F238E27FC236}">
                <a16:creationId xmlns:a16="http://schemas.microsoft.com/office/drawing/2014/main" id="{64C2A805-40DB-4921-82E6-88EE9E98481A}"/>
              </a:ext>
            </a:extLst>
          </p:cNvPr>
          <p:cNvSpPr txBox="1"/>
          <p:nvPr/>
        </p:nvSpPr>
        <p:spPr>
          <a:xfrm>
            <a:off x="2181367" y="1887715"/>
            <a:ext cx="8295565" cy="4401205"/>
          </a:xfrm>
          <a:prstGeom prst="rect">
            <a:avLst/>
          </a:prstGeom>
          <a:noFill/>
        </p:spPr>
        <p:txBody>
          <a:bodyPr wrap="square" rtlCol="0">
            <a:spAutoFit/>
          </a:bodyPr>
          <a:lstStyle/>
          <a:p>
            <a:r>
              <a:rPr lang="en-US" sz="2000" dirty="0"/>
              <a:t>Foursquare API was applied to mine data for the research of potential new ice cream locations in the greater Rochester area.</a:t>
            </a:r>
          </a:p>
          <a:p>
            <a:endParaRPr lang="en-US" sz="2000" dirty="0"/>
          </a:p>
          <a:p>
            <a:r>
              <a:rPr lang="en-US" sz="2000" dirty="0"/>
              <a:t>Data was filtered followed by a cluster analysis.  </a:t>
            </a:r>
          </a:p>
          <a:p>
            <a:endParaRPr lang="en-US" sz="2000" dirty="0"/>
          </a:p>
          <a:p>
            <a:r>
              <a:rPr lang="en-US" sz="2000" dirty="0"/>
              <a:t>Unfortunately there was not enough supportive data to establish a surrogate for ice cream locations.</a:t>
            </a:r>
          </a:p>
          <a:p>
            <a:endParaRPr lang="en-US" sz="2000" dirty="0"/>
          </a:p>
          <a:p>
            <a:r>
              <a:rPr lang="en-US" sz="2000" dirty="0"/>
              <a:t>However, examining the 6 clusters of ice </a:t>
            </a:r>
            <a:r>
              <a:rPr lang="en-US" sz="2000"/>
              <a:t>cream shops </a:t>
            </a:r>
            <a:r>
              <a:rPr lang="en-US" sz="2000" dirty="0"/>
              <a:t>showed some common threads hat lead to potential candidate locations.</a:t>
            </a:r>
          </a:p>
          <a:p>
            <a:endParaRPr lang="en-US" sz="2000" dirty="0"/>
          </a:p>
          <a:p>
            <a:r>
              <a:rPr lang="en-US" sz="2000" dirty="0"/>
              <a:t>A study in wider scope is recommended.</a:t>
            </a:r>
          </a:p>
          <a:p>
            <a:endParaRPr lang="en-US" sz="2000" dirty="0"/>
          </a:p>
          <a:p>
            <a:endParaRPr lang="en-US" sz="2000" dirty="0"/>
          </a:p>
        </p:txBody>
      </p:sp>
    </p:spTree>
    <p:extLst>
      <p:ext uri="{BB962C8B-B14F-4D97-AF65-F5344CB8AC3E}">
        <p14:creationId xmlns:p14="http://schemas.microsoft.com/office/powerpoint/2010/main" val="1402903501"/>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TM04033925[[fn=Droplet]]</Template>
  <TotalTime>98</TotalTime>
  <Words>780</Words>
  <Application>Microsoft Office PowerPoint</Application>
  <PresentationFormat>Widescreen</PresentationFormat>
  <Paragraphs>61</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Tw Cen MT</vt:lpstr>
      <vt:lpstr>Droplet</vt:lpstr>
      <vt:lpstr>Potential Ice Cream Shop Locations in the Greater Rochester Area </vt:lpstr>
      <vt:lpstr>Background and Motivation</vt:lpstr>
      <vt:lpstr>Methodology</vt:lpstr>
      <vt:lpstr>Why tow additional groups?</vt:lpstr>
      <vt:lpstr>Locations for analysis (after Filtering)</vt:lpstr>
      <vt:lpstr>Quality check: How well did Foursquare do?</vt:lpstr>
      <vt:lpstr>Cluster Analysis</vt:lpstr>
      <vt:lpstr>Common Thread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Potential Ice Cream Shop Locations in the Greater Rochester Area</dc:title>
  <dc:creator>Markus Silvestri</dc:creator>
  <cp:lastModifiedBy>Markus Silvestri</cp:lastModifiedBy>
  <cp:revision>10</cp:revision>
  <dcterms:created xsi:type="dcterms:W3CDTF">2019-07-14T18:29:25Z</dcterms:created>
  <dcterms:modified xsi:type="dcterms:W3CDTF">2019-07-14T20:07:51Z</dcterms:modified>
</cp:coreProperties>
</file>

<file path=docProps/thumbnail.jpeg>
</file>